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99" r:id="rId7"/>
    <p:sldId id="300" r:id="rId8"/>
    <p:sldId id="309" r:id="rId9"/>
    <p:sldId id="313" r:id="rId10"/>
    <p:sldId id="314" r:id="rId11"/>
    <p:sldId id="321" r:id="rId12"/>
    <p:sldId id="263" r:id="rId13"/>
    <p:sldId id="286" r:id="rId14"/>
    <p:sldId id="265" r:id="rId15"/>
    <p:sldId id="308" r:id="rId16"/>
    <p:sldId id="287" r:id="rId17"/>
    <p:sldId id="288" r:id="rId18"/>
    <p:sldId id="289" r:id="rId19"/>
    <p:sldId id="267" r:id="rId20"/>
    <p:sldId id="269" r:id="rId21"/>
    <p:sldId id="271" r:id="rId22"/>
    <p:sldId id="273" r:id="rId23"/>
    <p:sldId id="275" r:id="rId24"/>
    <p:sldId id="277" r:id="rId25"/>
    <p:sldId id="298" r:id="rId26"/>
    <p:sldId id="290" r:id="rId27"/>
    <p:sldId id="291" r:id="rId28"/>
    <p:sldId id="292" r:id="rId29"/>
    <p:sldId id="293" r:id="rId30"/>
    <p:sldId id="294" r:id="rId31"/>
    <p:sldId id="297" r:id="rId32"/>
    <p:sldId id="279" r:id="rId33"/>
    <p:sldId id="295" r:id="rId34"/>
    <p:sldId id="296" r:id="rId35"/>
    <p:sldId id="310" r:id="rId36"/>
    <p:sldId id="311" r:id="rId37"/>
    <p:sldId id="312" r:id="rId38"/>
    <p:sldId id="316" r:id="rId39"/>
    <p:sldId id="317" r:id="rId40"/>
    <p:sldId id="318" r:id="rId41"/>
    <p:sldId id="319" r:id="rId42"/>
    <p:sldId id="320" r:id="rId43"/>
    <p:sldId id="315" r:id="rId44"/>
    <p:sldId id="280" r:id="rId45"/>
    <p:sldId id="281" r:id="rId46"/>
    <p:sldId id="282" r:id="rId47"/>
    <p:sldId id="283" r:id="rId48"/>
    <p:sldId id="301" r:id="rId49"/>
    <p:sldId id="284" r:id="rId50"/>
    <p:sldId id="285" r:id="rId51"/>
    <p:sldId id="302" r:id="rId52"/>
    <p:sldId id="304" r:id="rId53"/>
    <p:sldId id="303" r:id="rId54"/>
    <p:sldId id="307" r:id="rId55"/>
    <p:sldId id="306" r:id="rId5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7" d="100"/>
          <a:sy n="47" d="100"/>
        </p:scale>
        <p:origin x="93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B4B12-6E7B-41D1-B095-E7D88AD62257}" type="datetimeFigureOut">
              <a:rPr lang="tr-TR" smtClean="0"/>
              <a:t>19.02.2022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E78A-B73B-433A-B754-AF9A1B89579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5738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B4B12-6E7B-41D1-B095-E7D88AD62257}" type="datetimeFigureOut">
              <a:rPr lang="tr-TR" smtClean="0"/>
              <a:t>19.02.2022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E78A-B73B-433A-B754-AF9A1B89579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5220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B4B12-6E7B-41D1-B095-E7D88AD62257}" type="datetimeFigureOut">
              <a:rPr lang="tr-TR" smtClean="0"/>
              <a:t>19.02.2022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E78A-B73B-433A-B754-AF9A1B89579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2576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B4B12-6E7B-41D1-B095-E7D88AD62257}" type="datetimeFigureOut">
              <a:rPr lang="tr-TR" smtClean="0"/>
              <a:t>19.02.2022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E78A-B73B-433A-B754-AF9A1B89579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3632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B4B12-6E7B-41D1-B095-E7D88AD62257}" type="datetimeFigureOut">
              <a:rPr lang="tr-TR" smtClean="0"/>
              <a:t>19.02.2022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E78A-B73B-433A-B754-AF9A1B89579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6675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B4B12-6E7B-41D1-B095-E7D88AD62257}" type="datetimeFigureOut">
              <a:rPr lang="tr-TR" smtClean="0"/>
              <a:t>19.02.2022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E78A-B73B-433A-B754-AF9A1B89579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263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B4B12-6E7B-41D1-B095-E7D88AD62257}" type="datetimeFigureOut">
              <a:rPr lang="tr-TR" smtClean="0"/>
              <a:t>19.02.2022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E78A-B73B-433A-B754-AF9A1B89579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9409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B4B12-6E7B-41D1-B095-E7D88AD62257}" type="datetimeFigureOut">
              <a:rPr lang="tr-TR" smtClean="0"/>
              <a:t>19.02.2022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E78A-B73B-433A-B754-AF9A1B89579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7383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B4B12-6E7B-41D1-B095-E7D88AD62257}" type="datetimeFigureOut">
              <a:rPr lang="tr-TR" smtClean="0"/>
              <a:t>19.02.2022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E78A-B73B-433A-B754-AF9A1B89579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3222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B4B12-6E7B-41D1-B095-E7D88AD62257}" type="datetimeFigureOut">
              <a:rPr lang="tr-TR" smtClean="0"/>
              <a:t>19.02.2022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E78A-B73B-433A-B754-AF9A1B89579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6033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B4B12-6E7B-41D1-B095-E7D88AD62257}" type="datetimeFigureOut">
              <a:rPr lang="tr-TR" smtClean="0"/>
              <a:t>19.02.2022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E78A-B73B-433A-B754-AF9A1B89579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5610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rgbClr val="FFFFC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B4B12-6E7B-41D1-B095-E7D88AD62257}" type="datetimeFigureOut">
              <a:rPr lang="tr-TR" smtClean="0"/>
              <a:t>19.02.2022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AE78A-B73B-433A-B754-AF9A1B89579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68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30816" y="1515660"/>
            <a:ext cx="9144000" cy="1655762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tr-TR" sz="5400" dirty="0">
                <a:latin typeface="Arial Black" panose="020B0A04020102020204" pitchFamily="34" charset="0"/>
              </a:rPr>
              <a:t>ERDİ KANBAŞ</a:t>
            </a:r>
          </a:p>
          <a:p>
            <a:pPr>
              <a:lnSpc>
                <a:spcPct val="200000"/>
              </a:lnSpc>
            </a:pPr>
            <a:r>
              <a:rPr lang="tr-TR" sz="5400" dirty="0">
                <a:latin typeface="Arial Black" panose="020B0A04020102020204" pitchFamily="34" charset="0"/>
              </a:rPr>
              <a:t>ÖZEL EĞİTİM UZMANI</a:t>
            </a:r>
          </a:p>
        </p:txBody>
      </p:sp>
    </p:spTree>
    <p:extLst>
      <p:ext uri="{BB962C8B-B14F-4D97-AF65-F5344CB8AC3E}">
        <p14:creationId xmlns:p14="http://schemas.microsoft.com/office/powerpoint/2010/main" val="945947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DE8E976-04CA-4E5E-81ED-2D64D0C48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8" y="702365"/>
            <a:ext cx="11224592" cy="5474598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50. Konya-Ereğli – Yaşam Özel Eğitim Merkezi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800" dirty="0">
                <a:latin typeface="Arial Black" panose="020B0A04020102020204" pitchFamily="34" charset="0"/>
              </a:rPr>
              <a:t>51. Eskişehir – Geleceğe Umut Özel Eğitim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52. Zonguldak – Gökkuşağı Özel Eğitim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800" dirty="0">
                <a:latin typeface="Arial Black" panose="020B0A04020102020204" pitchFamily="34" charset="0"/>
              </a:rPr>
              <a:t>53. </a:t>
            </a:r>
            <a:r>
              <a:rPr lang="tr-TR" dirty="0">
                <a:latin typeface="Arial Black" panose="020B0A04020102020204" pitchFamily="34" charset="0"/>
              </a:rPr>
              <a:t>Tekirdağ-Çorlu – </a:t>
            </a:r>
            <a:r>
              <a:rPr lang="tr-TR" dirty="0" err="1">
                <a:latin typeface="Arial Black" panose="020B0A04020102020204" pitchFamily="34" charset="0"/>
              </a:rPr>
              <a:t>Nergiz</a:t>
            </a:r>
            <a:r>
              <a:rPr lang="tr-TR" dirty="0">
                <a:latin typeface="Arial Black" panose="020B0A04020102020204" pitchFamily="34" charset="0"/>
              </a:rPr>
              <a:t> Özel Eğitim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800" dirty="0">
                <a:latin typeface="Arial Black" panose="020B0A04020102020204" pitchFamily="34" charset="0"/>
              </a:rPr>
              <a:t>54. Samsun-Bafra Elit Özel Eğitim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800" dirty="0">
                <a:latin typeface="Arial Black" panose="020B0A04020102020204" pitchFamily="34" charset="0"/>
              </a:rPr>
              <a:t>55. Antalya-Manavgat- Esma Özel Eğitim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800" dirty="0">
                <a:latin typeface="Arial Black" panose="020B0A04020102020204" pitchFamily="34" charset="0"/>
              </a:rPr>
              <a:t>56. Balıkesir- Gülen Yüzler Özel Eğitim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800" dirty="0">
                <a:latin typeface="Arial Black" panose="020B0A04020102020204" pitchFamily="34" charset="0"/>
              </a:rPr>
              <a:t>57. </a:t>
            </a:r>
            <a:r>
              <a:rPr lang="tr-TR" dirty="0">
                <a:latin typeface="Arial Black" panose="020B0A04020102020204" pitchFamily="34" charset="0"/>
              </a:rPr>
              <a:t>Manisa-Kula Deniz Özel Eğitim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58. Aydın-Çine Efe Özel Eğitim Merkezi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800" dirty="0">
                <a:latin typeface="Arial Black" panose="020B0A04020102020204" pitchFamily="34" charset="0"/>
              </a:rPr>
              <a:t>59. Şanlıurfa-Viranşehir Karacadağ Özel Eğitim Merkezi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81502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6FB3219-6EFF-444B-92C8-DB50B2845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832757"/>
            <a:ext cx="11413671" cy="534420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60. Kütahya Dumlupınar Üniversitesi Sürekli Eğitim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800" dirty="0">
                <a:latin typeface="Arial Black" panose="020B0A04020102020204" pitchFamily="34" charset="0"/>
              </a:rPr>
              <a:t>61. Adana-Lotus Özel Eğitim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62.Mersin –Tarsus-Sevgi Özel Eğitim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800" dirty="0">
                <a:latin typeface="Arial Black" panose="020B0A04020102020204" pitchFamily="34" charset="0"/>
              </a:rPr>
              <a:t>63.Gaziantep-Pusula Özel Eğitim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800" dirty="0">
                <a:latin typeface="Arial Black" panose="020B0A04020102020204" pitchFamily="34" charset="0"/>
              </a:rPr>
              <a:t>Ayrıca Bursa-İstanbul-İzmir ve Ankara’da kendimin organize ettiği eğitimler düzenlemekteyim.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39738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95557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47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 descr="kişi, insanlar, kalabalık, bina içeren bir resim&#10;&#10;Açıklama otomatik olarak oluşturuldu">
            <a:extLst>
              <a:ext uri="{FF2B5EF4-FFF2-40B4-BE49-F238E27FC236}">
                <a16:creationId xmlns:a16="http://schemas.microsoft.com/office/drawing/2014/main" id="{0853C40F-2985-4D48-8825-7EF2B64E5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6" b="1756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44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08331523-D4A3-472A-A6C4-51DB60F5E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14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17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5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10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030"/>
            <a:ext cx="12192000" cy="6754969"/>
          </a:xfrm>
        </p:spPr>
      </p:pic>
    </p:spTree>
    <p:extLst>
      <p:ext uri="{BB962C8B-B14F-4D97-AF65-F5344CB8AC3E}">
        <p14:creationId xmlns:p14="http://schemas.microsoft.com/office/powerpoint/2010/main" val="2869496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9245" y="953037"/>
            <a:ext cx="11539469" cy="522392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EĞİTİM ÇALIŞMASI DÜZENLENEN MERKEZ VE DERNEKLER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1.Diyarbakır Otizmle Mücadele Derneği (DOMDER)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2.Kütahya Otizm Derneği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3.Yalova Otizmli Çocuklar Eğitim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4. Kuşadası-Özel Tomurcuk Çocuklar Özel ve </a:t>
            </a:r>
            <a:r>
              <a:rPr lang="tr-TR" dirty="0" err="1">
                <a:latin typeface="Arial Black" panose="020B0A04020102020204" pitchFamily="34" charset="0"/>
              </a:rPr>
              <a:t>Reh</a:t>
            </a:r>
            <a:r>
              <a:rPr lang="tr-TR" dirty="0">
                <a:latin typeface="Arial Black" panose="020B0A04020102020204" pitchFamily="34" charset="0"/>
              </a:rPr>
              <a:t>. Merkezi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tr-TR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437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34935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2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28794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 descr="kişi, bina, grup, insanlar içeren bir resim&#10;&#10;Açıklama otomatik olarak oluşturuldu">
            <a:extLst>
              <a:ext uri="{FF2B5EF4-FFF2-40B4-BE49-F238E27FC236}">
                <a16:creationId xmlns:a16="http://schemas.microsoft.com/office/drawing/2014/main" id="{D8BCA9E7-8E95-475E-8703-CE56D5CFE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259" b="137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07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14396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86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38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23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18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 içeren bir resim&#10;&#10;Açıklama otomatik olarak oluşturuldu">
            <a:extLst>
              <a:ext uri="{FF2B5EF4-FFF2-40B4-BE49-F238E27FC236}">
                <a16:creationId xmlns:a16="http://schemas.microsoft.com/office/drawing/2014/main" id="{D1FF1604-3C18-4244-BA30-ADB612AE9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2" b="422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76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 içeren bir resim&#10;&#10;Açıklama otomatik olarak oluşturuldu">
            <a:extLst>
              <a:ext uri="{FF2B5EF4-FFF2-40B4-BE49-F238E27FC236}">
                <a16:creationId xmlns:a16="http://schemas.microsoft.com/office/drawing/2014/main" id="{CE83EE76-8DB8-4762-99EE-C67E67C2C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14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73487" y="1004552"/>
            <a:ext cx="11487955" cy="517241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EĞİTİM ÇALIŞMASI DÜZENLENEN MERKEZ VE DERNEKLER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b="1" dirty="0">
                <a:latin typeface="Arial Black" panose="020B0A04020102020204" pitchFamily="34" charset="0"/>
              </a:rPr>
              <a:t>5.Ankara-Özel</a:t>
            </a:r>
            <a:r>
              <a:rPr lang="tr-TR" dirty="0">
                <a:latin typeface="Arial Black" panose="020B0A04020102020204" pitchFamily="34" charset="0"/>
              </a:rPr>
              <a:t> Özem Özel Eğitim ve </a:t>
            </a:r>
            <a:r>
              <a:rPr lang="tr-TR" dirty="0" err="1">
                <a:latin typeface="Arial Black" panose="020B0A04020102020204" pitchFamily="34" charset="0"/>
              </a:rPr>
              <a:t>Reh</a:t>
            </a:r>
            <a:r>
              <a:rPr lang="tr-TR" dirty="0">
                <a:latin typeface="Arial Black" panose="020B0A04020102020204" pitchFamily="34" charset="0"/>
              </a:rPr>
              <a:t>. Merkezi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6.İstanbul-Özel Adile Göncü Özel Eğitim ve </a:t>
            </a:r>
            <a:r>
              <a:rPr lang="tr-TR" dirty="0" err="1">
                <a:latin typeface="Arial Black" panose="020B0A04020102020204" pitchFamily="34" charset="0"/>
              </a:rPr>
              <a:t>Reh</a:t>
            </a:r>
            <a:r>
              <a:rPr lang="tr-TR" dirty="0">
                <a:latin typeface="Arial Black" panose="020B0A04020102020204" pitchFamily="34" charset="0"/>
              </a:rPr>
              <a:t>. Merkezi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7.Sakarya-Özel Ada Yaşam Özel Eğitim ve </a:t>
            </a:r>
            <a:r>
              <a:rPr lang="tr-TR" dirty="0" err="1">
                <a:latin typeface="Arial Black" panose="020B0A04020102020204" pitchFamily="34" charset="0"/>
              </a:rPr>
              <a:t>Reh</a:t>
            </a:r>
            <a:r>
              <a:rPr lang="tr-TR" dirty="0">
                <a:latin typeface="Arial Black" panose="020B0A04020102020204" pitchFamily="34" charset="0"/>
              </a:rPr>
              <a:t>. Merkezi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8.İstanbul-Özel Kelebek Etkisi Özel Eğitim ve </a:t>
            </a:r>
            <a:r>
              <a:rPr lang="tr-TR" dirty="0" err="1">
                <a:latin typeface="Arial Black" panose="020B0A04020102020204" pitchFamily="34" charset="0"/>
              </a:rPr>
              <a:t>Reh.Merkezi</a:t>
            </a:r>
            <a:endParaRPr lang="tr-TR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tr-TR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tr-TR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081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51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751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076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637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52059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523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285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E341ADDB-6257-4BDA-A832-2ABDBECCA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5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383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1C6EB21-074B-4394-B6BC-E9DDA82A1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02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DC355EB3-A918-4807-A100-FD579E12B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5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80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3786FFFF-25A7-4C6E-BE8D-4B0B8D256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583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BB5DDD2F-F098-40A3-984D-21FDC2E99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1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25003" y="231820"/>
            <a:ext cx="11384924" cy="6233374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EĞİTİM ÇALIŞMASI DÜZENLENEN MERKEZ VE DERNEKLER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9.Konya-Özel </a:t>
            </a:r>
            <a:r>
              <a:rPr lang="tr-TR" dirty="0" err="1">
                <a:latin typeface="Arial Black" panose="020B0A04020102020204" pitchFamily="34" charset="0"/>
              </a:rPr>
              <a:t>Üçel</a:t>
            </a:r>
            <a:r>
              <a:rPr lang="tr-TR" dirty="0">
                <a:latin typeface="Arial Black" panose="020B0A04020102020204" pitchFamily="34" charset="0"/>
              </a:rPr>
              <a:t> Özel Eğitim ve </a:t>
            </a:r>
            <a:r>
              <a:rPr lang="tr-TR" dirty="0" err="1">
                <a:latin typeface="Arial Black" panose="020B0A04020102020204" pitchFamily="34" charset="0"/>
              </a:rPr>
              <a:t>Reh</a:t>
            </a:r>
            <a:r>
              <a:rPr lang="tr-TR" dirty="0">
                <a:latin typeface="Arial Black" panose="020B0A04020102020204" pitchFamily="34" charset="0"/>
              </a:rPr>
              <a:t>.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10.Söke-Çağla Pınar Özel Eğitim ve </a:t>
            </a:r>
            <a:r>
              <a:rPr lang="tr-TR" dirty="0" err="1">
                <a:latin typeface="Arial Black" panose="020B0A04020102020204" pitchFamily="34" charset="0"/>
              </a:rPr>
              <a:t>Reh</a:t>
            </a:r>
            <a:r>
              <a:rPr lang="tr-TR" dirty="0">
                <a:latin typeface="Arial Black" panose="020B0A04020102020204" pitchFamily="34" charset="0"/>
              </a:rPr>
              <a:t>.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11.Kdz. Ereğli-Özel Duyan Özel Eğitim ve </a:t>
            </a:r>
            <a:r>
              <a:rPr lang="tr-TR" dirty="0" err="1">
                <a:latin typeface="Arial Black" panose="020B0A04020102020204" pitchFamily="34" charset="0"/>
              </a:rPr>
              <a:t>Reh</a:t>
            </a:r>
            <a:r>
              <a:rPr lang="tr-TR" dirty="0">
                <a:latin typeface="Arial Black" panose="020B0A04020102020204" pitchFamily="34" charset="0"/>
              </a:rPr>
              <a:t>.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12.Işık Üniversitesi – Müzik Topluluğu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13. İstanbul-Mavi Ay Özel Eğitim ve </a:t>
            </a:r>
            <a:r>
              <a:rPr lang="tr-TR" dirty="0" err="1">
                <a:latin typeface="Arial Black" panose="020B0A04020102020204" pitchFamily="34" charset="0"/>
              </a:rPr>
              <a:t>Reh</a:t>
            </a:r>
            <a:r>
              <a:rPr lang="tr-TR" dirty="0">
                <a:latin typeface="Arial Black" panose="020B0A04020102020204" pitchFamily="34" charset="0"/>
              </a:rPr>
              <a:t>.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14.Balıkesir-Edremit-Vefa Özel Eğitim ve </a:t>
            </a:r>
            <a:r>
              <a:rPr lang="tr-TR" dirty="0" err="1">
                <a:latin typeface="Arial Black" panose="020B0A04020102020204" pitchFamily="34" charset="0"/>
              </a:rPr>
              <a:t>Reh</a:t>
            </a:r>
            <a:r>
              <a:rPr lang="tr-TR" dirty="0">
                <a:latin typeface="Arial Black" panose="020B0A04020102020204" pitchFamily="34" charset="0"/>
              </a:rPr>
              <a:t>.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15.Balıkesir-Bandırma-Yeni Hayat Özel Eğitim ve </a:t>
            </a:r>
            <a:r>
              <a:rPr lang="tr-TR" dirty="0" err="1">
                <a:latin typeface="Arial Black" panose="020B0A04020102020204" pitchFamily="34" charset="0"/>
              </a:rPr>
              <a:t>Reh</a:t>
            </a:r>
            <a:r>
              <a:rPr lang="tr-TR" dirty="0">
                <a:latin typeface="Arial Black" panose="020B0A04020102020204" pitchFamily="34" charset="0"/>
              </a:rPr>
              <a:t>. Merkezi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tr-TR" dirty="0">
              <a:latin typeface="Arial Black" panose="020B0A040201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tr-TR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1205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CF0C8EAD-001C-4F0F-A437-24BBFD0A6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504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F30BE935-5B96-4B19-B305-8763A2ECC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678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1471A6B-4339-4FC3-AB70-2AD37DC69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775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Öğrenme Güçlüğüne Oyunla Müdahale İsmail Başbunar US Yayınları">
            <a:extLst>
              <a:ext uri="{FF2B5EF4-FFF2-40B4-BE49-F238E27FC236}">
                <a16:creationId xmlns:a16="http://schemas.microsoft.com/office/drawing/2014/main" id="{5946E682-3029-4860-8B34-65E0F4B80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52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8102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472743"/>
            <a:ext cx="10515600" cy="3704219"/>
          </a:xfrm>
        </p:spPr>
        <p:txBody>
          <a:bodyPr/>
          <a:lstStyle/>
          <a:p>
            <a:pPr marL="0" indent="0" algn="ctr">
              <a:buNone/>
            </a:pPr>
            <a:r>
              <a:rPr lang="tr-TR" dirty="0">
                <a:latin typeface="Arial Black" panose="020B0A04020102020204" pitchFamily="34" charset="0"/>
              </a:rPr>
              <a:t>Aile Eğitim Çalışmalarımız ve Aile Buluşmalarımız</a:t>
            </a:r>
          </a:p>
        </p:txBody>
      </p:sp>
    </p:spTree>
    <p:extLst>
      <p:ext uri="{BB962C8B-B14F-4D97-AF65-F5344CB8AC3E}">
        <p14:creationId xmlns:p14="http://schemas.microsoft.com/office/powerpoint/2010/main" val="39519240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98" r="1" b="22776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632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5" r="1" b="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063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3" r="1" b="333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622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F6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1661E71-B675-4D71-A9A2-2A2F52E48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297" y="643467"/>
            <a:ext cx="473540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987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4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59" y="643467"/>
            <a:ext cx="757968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29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02276" y="721217"/>
            <a:ext cx="11359166" cy="545574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EĞİTİM ÇALIŞMASI DÜZENLENEN MERKEZ VE DERNEKLER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16.Konya-Kulu- Berem Dede Özel Eğitim ve </a:t>
            </a:r>
            <a:r>
              <a:rPr lang="tr-TR" dirty="0" err="1">
                <a:latin typeface="Arial Black" panose="020B0A04020102020204" pitchFamily="34" charset="0"/>
              </a:rPr>
              <a:t>Reh</a:t>
            </a:r>
            <a:r>
              <a:rPr lang="tr-TR" dirty="0">
                <a:latin typeface="Arial Black" panose="020B0A04020102020204" pitchFamily="34" charset="0"/>
              </a:rPr>
              <a:t>.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17.İstanbul-Yeşil Yol Özel Eğitim ve </a:t>
            </a:r>
            <a:r>
              <a:rPr lang="tr-TR" dirty="0" err="1">
                <a:latin typeface="Arial Black" panose="020B0A04020102020204" pitchFamily="34" charset="0"/>
              </a:rPr>
              <a:t>Reh</a:t>
            </a:r>
            <a:r>
              <a:rPr lang="tr-TR" dirty="0">
                <a:latin typeface="Arial Black" panose="020B0A04020102020204" pitchFamily="34" charset="0"/>
              </a:rPr>
              <a:t>.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18.İstanbul-Sen Değilim Otizm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19. Bursa </a:t>
            </a:r>
            <a:r>
              <a:rPr lang="tr-TR" dirty="0" err="1">
                <a:latin typeface="Arial Black" panose="020B0A04020102020204" pitchFamily="34" charset="0"/>
              </a:rPr>
              <a:t>Down</a:t>
            </a:r>
            <a:r>
              <a:rPr lang="tr-TR" dirty="0">
                <a:latin typeface="Arial Black" panose="020B0A04020102020204" pitchFamily="34" charset="0"/>
              </a:rPr>
              <a:t> Sendromu Kardeşliği Derneği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20.Sakarya Arzum Psikolojik Danışma Merkezi</a:t>
            </a:r>
          </a:p>
        </p:txBody>
      </p:sp>
    </p:spTree>
    <p:extLst>
      <p:ext uri="{BB962C8B-B14F-4D97-AF65-F5344CB8AC3E}">
        <p14:creationId xmlns:p14="http://schemas.microsoft.com/office/powerpoint/2010/main" val="4794641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3" r="1" b="14628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088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CB82B39-CF65-479C-AEA8-DF7FD51597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99" b="17501"/>
          <a:stretch/>
        </p:blipFill>
        <p:spPr>
          <a:xfrm>
            <a:off x="2002842" y="1123527"/>
            <a:ext cx="8186311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81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Resim 3" descr="kişi, iç mekan, tablo, insanlar içeren bir resim&#10;&#10;Açıklama otomatik olarak oluşturuldu">
            <a:extLst>
              <a:ext uri="{FF2B5EF4-FFF2-40B4-BE49-F238E27FC236}">
                <a16:creationId xmlns:a16="http://schemas.microsoft.com/office/drawing/2014/main" id="{60DDEADB-D355-466E-8669-78A50F206E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82" r="2" b="42817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363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A8F78AD-3710-4250-AD8A-317C273FD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8" r="1" b="45528"/>
          <a:stretch/>
        </p:blipFill>
        <p:spPr>
          <a:xfrm>
            <a:off x="1589110" y="1123527"/>
            <a:ext cx="9013775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337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5FC1CC9-1948-44A4-9022-304EDAC16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176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82A5F716-98EF-42EF-A471-87C6DFDC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87687D8-4EF1-4EF2-BF7E-74BB4A3D1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30093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Resim 3" descr="duvar, kişi, iç mekan, genç içeren bir resim&#10;&#10;Açıklama otomatik olarak oluşturuldu">
            <a:extLst>
              <a:ext uri="{FF2B5EF4-FFF2-40B4-BE49-F238E27FC236}">
                <a16:creationId xmlns:a16="http://schemas.microsoft.com/office/drawing/2014/main" id="{0D3ABA3D-37F0-4CA0-827C-9C4310E94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2" r="1" b="5776"/>
          <a:stretch/>
        </p:blipFill>
        <p:spPr>
          <a:xfrm>
            <a:off x="2354578" y="544297"/>
            <a:ext cx="7761924" cy="5343065"/>
          </a:xfrm>
          <a:custGeom>
            <a:avLst/>
            <a:gdLst>
              <a:gd name="connsiteX0" fmla="*/ 3025687 w 7761924"/>
              <a:gd name="connsiteY0" fmla="*/ 76 h 5343065"/>
              <a:gd name="connsiteX1" fmla="*/ 3372722 w 7761924"/>
              <a:gd name="connsiteY1" fmla="*/ 16088 h 5343065"/>
              <a:gd name="connsiteX2" fmla="*/ 7761924 w 7761924"/>
              <a:gd name="connsiteY2" fmla="*/ 3316816 h 5343065"/>
              <a:gd name="connsiteX3" fmla="*/ 3701109 w 7761924"/>
              <a:gd name="connsiteY3" fmla="*/ 5320611 h 5343065"/>
              <a:gd name="connsiteX4" fmla="*/ 36290 w 7761924"/>
              <a:gd name="connsiteY4" fmla="*/ 2696959 h 5343065"/>
              <a:gd name="connsiteX5" fmla="*/ 3025687 w 7761924"/>
              <a:gd name="connsiteY5" fmla="*/ 76 h 5343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2555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12123" y="785612"/>
            <a:ext cx="11307651" cy="5391352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EĞİTİM ÇALIŞMASI DÜZENLENEN MERKEZ VE DERNEKLER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21. Elazığ Mavi Kardelen Özel Eğitim Merkezi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22. İstanbul </a:t>
            </a:r>
            <a:r>
              <a:rPr lang="tr-TR" dirty="0" err="1">
                <a:latin typeface="Arial Black" panose="020B0A04020102020204" pitchFamily="34" charset="0"/>
              </a:rPr>
              <a:t>Febris</a:t>
            </a:r>
            <a:r>
              <a:rPr lang="tr-TR" dirty="0">
                <a:latin typeface="Arial Black" panose="020B0A04020102020204" pitchFamily="34" charset="0"/>
              </a:rPr>
              <a:t> Danışma Merkezi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23. Sarıyer Belediyesi – Otizm ve Otizmi Anlamak Semineri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24. Marmara Üniversitesi Dans ve </a:t>
            </a:r>
            <a:r>
              <a:rPr lang="tr-TR" dirty="0" err="1">
                <a:latin typeface="Arial Black" panose="020B0A04020102020204" pitchFamily="34" charset="0"/>
              </a:rPr>
              <a:t>Ritm</a:t>
            </a:r>
            <a:r>
              <a:rPr lang="tr-TR" dirty="0">
                <a:latin typeface="Arial Black" panose="020B0A04020102020204" pitchFamily="34" charset="0"/>
              </a:rPr>
              <a:t> Topluluğu 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25. Kütahya- </a:t>
            </a:r>
            <a:r>
              <a:rPr lang="tr-TR" dirty="0" err="1">
                <a:latin typeface="Arial Black" panose="020B0A04020102020204" pitchFamily="34" charset="0"/>
              </a:rPr>
              <a:t>Psikocan</a:t>
            </a:r>
            <a:r>
              <a:rPr lang="tr-TR" dirty="0">
                <a:latin typeface="Arial Black" panose="020B0A04020102020204" pitchFamily="34" charset="0"/>
              </a:rPr>
              <a:t> Psikolojik Danışma Eğitim Akademisi</a:t>
            </a:r>
          </a:p>
        </p:txBody>
      </p:sp>
    </p:spTree>
    <p:extLst>
      <p:ext uri="{BB962C8B-B14F-4D97-AF65-F5344CB8AC3E}">
        <p14:creationId xmlns:p14="http://schemas.microsoft.com/office/powerpoint/2010/main" val="3172859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4145509-8A24-4323-9F30-9DD73AE08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8" y="781878"/>
            <a:ext cx="10876722" cy="539508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tr-TR" sz="2400" dirty="0">
                <a:latin typeface="Arial Black" panose="020B0A04020102020204" pitchFamily="34" charset="0"/>
              </a:rPr>
              <a:t>26.Antalya-Dikkat Geliştirme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400" dirty="0">
                <a:latin typeface="Arial Black" panose="020B0A04020102020204" pitchFamily="34" charset="0"/>
              </a:rPr>
              <a:t>27.Kahramanmaraş-Kahramanmaraş Otizm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400" dirty="0">
                <a:latin typeface="Arial Black" panose="020B0A04020102020204" pitchFamily="34" charset="0"/>
              </a:rPr>
              <a:t>28.Adana </a:t>
            </a:r>
            <a:r>
              <a:rPr lang="tr-TR" sz="2400" dirty="0" err="1">
                <a:latin typeface="Arial Black" panose="020B0A04020102020204" pitchFamily="34" charset="0"/>
              </a:rPr>
              <a:t>Terapimer</a:t>
            </a:r>
            <a:r>
              <a:rPr lang="tr-TR" sz="2400" dirty="0">
                <a:latin typeface="Arial Black" panose="020B0A04020102020204" pitchFamily="34" charset="0"/>
              </a:rPr>
              <a:t> Psikolojik Destek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400" dirty="0">
                <a:latin typeface="Arial Black" panose="020B0A04020102020204" pitchFamily="34" charset="0"/>
              </a:rPr>
              <a:t>29.Konya-Sağduyu Özel Eğitim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400" dirty="0">
                <a:latin typeface="Arial Black" panose="020B0A04020102020204" pitchFamily="34" charset="0"/>
              </a:rPr>
              <a:t>30.Niğde-Rehberim Özel Eğitim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400" dirty="0">
                <a:latin typeface="Arial Black" panose="020B0A04020102020204" pitchFamily="34" charset="0"/>
              </a:rPr>
              <a:t>31.Aydın-Seda Özel Eğitim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400" dirty="0">
                <a:latin typeface="Arial Black" panose="020B0A04020102020204" pitchFamily="34" charset="0"/>
              </a:rPr>
              <a:t>32.Aksaray-Yeniden Doğuş Özel Eğitim Merkezi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32625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10D5CF5-038A-43B7-9301-E3C0484F1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35" y="1113183"/>
            <a:ext cx="11118574" cy="506378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tr-TR" sz="2000" dirty="0">
                <a:latin typeface="Arial Black" panose="020B0A04020102020204" pitchFamily="34" charset="0"/>
              </a:rPr>
              <a:t>33. Afyonkarahisar – </a:t>
            </a:r>
            <a:r>
              <a:rPr lang="tr-TR" sz="2000" dirty="0" err="1">
                <a:latin typeface="Arial Black" panose="020B0A04020102020204" pitchFamily="34" charset="0"/>
              </a:rPr>
              <a:t>Akarçay</a:t>
            </a:r>
            <a:r>
              <a:rPr lang="tr-TR" sz="2000" dirty="0">
                <a:latin typeface="Arial Black" panose="020B0A04020102020204" pitchFamily="34" charset="0"/>
              </a:rPr>
              <a:t> Özel Eğitim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000" dirty="0">
                <a:latin typeface="Arial Black" panose="020B0A04020102020204" pitchFamily="34" charset="0"/>
              </a:rPr>
              <a:t>34.Ankara- </a:t>
            </a:r>
            <a:r>
              <a:rPr lang="tr-TR" sz="2000" dirty="0" err="1">
                <a:latin typeface="Arial Black" panose="020B0A04020102020204" pitchFamily="34" charset="0"/>
              </a:rPr>
              <a:t>Nurşin</a:t>
            </a:r>
            <a:r>
              <a:rPr lang="tr-TR" sz="2000" dirty="0">
                <a:latin typeface="Arial Black" panose="020B0A04020102020204" pitchFamily="34" charset="0"/>
              </a:rPr>
              <a:t> Polat Çocuk Gelişim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000" dirty="0">
                <a:latin typeface="Arial Black" panose="020B0A04020102020204" pitchFamily="34" charset="0"/>
              </a:rPr>
              <a:t>35. İzmir – Tolga Özel Eğitim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000" dirty="0">
                <a:latin typeface="Arial Black" panose="020B0A04020102020204" pitchFamily="34" charset="0"/>
              </a:rPr>
              <a:t>36. Bursa- Canlar Özel Eğitim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000" dirty="0">
                <a:latin typeface="Arial Black" panose="020B0A04020102020204" pitchFamily="34" charset="0"/>
              </a:rPr>
              <a:t>37. Kocaeli – Melek Arıcı Psikolojik Danışma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000" dirty="0">
                <a:latin typeface="Arial Black" panose="020B0A04020102020204" pitchFamily="34" charset="0"/>
              </a:rPr>
              <a:t>38. Ankara – Bizim İlk Destek Özel Eğitim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000" dirty="0">
                <a:latin typeface="Arial Black" panose="020B0A04020102020204" pitchFamily="34" charset="0"/>
              </a:rPr>
              <a:t>39. İzmir - Kemalpaşa-Bir Dilek Özel Eğitim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000" dirty="0">
                <a:latin typeface="Arial Black" panose="020B0A04020102020204" pitchFamily="34" charset="0"/>
              </a:rPr>
              <a:t>40. Ankara – Yaman Şirinler Özel Eğitim Merkezi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29559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C44D448-E842-4C6B-A9CC-AB1B9A8C5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0330"/>
            <a:ext cx="10515600" cy="5686633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tr-TR" sz="2800" dirty="0">
                <a:latin typeface="Arial Black" panose="020B0A04020102020204" pitchFamily="34" charset="0"/>
              </a:rPr>
              <a:t>41. İstanbul – </a:t>
            </a:r>
            <a:r>
              <a:rPr lang="tr-TR" sz="2800" dirty="0" err="1">
                <a:latin typeface="Arial Black" panose="020B0A04020102020204" pitchFamily="34" charset="0"/>
              </a:rPr>
              <a:t>Çekmeköy</a:t>
            </a:r>
            <a:r>
              <a:rPr lang="tr-TR" sz="2800" dirty="0">
                <a:latin typeface="Arial Black" panose="020B0A04020102020204" pitchFamily="34" charset="0"/>
              </a:rPr>
              <a:t> Defne Özel Eğitim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800" dirty="0">
                <a:latin typeface="Arial Black" panose="020B0A04020102020204" pitchFamily="34" charset="0"/>
              </a:rPr>
              <a:t>42. Bursa – </a:t>
            </a:r>
            <a:r>
              <a:rPr lang="tr-TR" sz="2800" dirty="0" err="1">
                <a:latin typeface="Arial Black" panose="020B0A04020102020204" pitchFamily="34" charset="0"/>
              </a:rPr>
              <a:t>M.K.Paşa</a:t>
            </a:r>
            <a:r>
              <a:rPr lang="tr-TR" sz="2800" dirty="0">
                <a:latin typeface="Arial Black" panose="020B0A04020102020204" pitchFamily="34" charset="0"/>
              </a:rPr>
              <a:t> </a:t>
            </a:r>
            <a:r>
              <a:rPr lang="tr-TR" sz="2800" dirty="0" err="1">
                <a:latin typeface="Arial Black" panose="020B0A04020102020204" pitchFamily="34" charset="0"/>
              </a:rPr>
              <a:t>Özkocaman</a:t>
            </a:r>
            <a:r>
              <a:rPr lang="tr-TR" sz="2800" dirty="0">
                <a:latin typeface="Arial Black" panose="020B0A04020102020204" pitchFamily="34" charset="0"/>
              </a:rPr>
              <a:t> Özel Eğitim Merkezi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800" dirty="0">
                <a:latin typeface="Arial Black" panose="020B0A04020102020204" pitchFamily="34" charset="0"/>
              </a:rPr>
              <a:t>43. Manisa – </a:t>
            </a:r>
            <a:r>
              <a:rPr lang="tr-TR" sz="2800" dirty="0" err="1">
                <a:latin typeface="Arial Black" panose="020B0A04020102020204" pitchFamily="34" charset="0"/>
              </a:rPr>
              <a:t>Fizyomed</a:t>
            </a:r>
            <a:r>
              <a:rPr lang="tr-TR" sz="2800" dirty="0">
                <a:latin typeface="Arial Black" panose="020B0A04020102020204" pitchFamily="34" charset="0"/>
              </a:rPr>
              <a:t> Özel Eğitim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800" dirty="0">
                <a:latin typeface="Arial Black" panose="020B0A04020102020204" pitchFamily="34" charset="0"/>
              </a:rPr>
              <a:t>44.Samsun – Aya Çocuk Erken Müdahale ve Özel Eğ. </a:t>
            </a:r>
            <a:r>
              <a:rPr lang="tr-TR" sz="2800" dirty="0" err="1">
                <a:latin typeface="Arial Black" panose="020B0A04020102020204" pitchFamily="34" charset="0"/>
              </a:rPr>
              <a:t>Mrk</a:t>
            </a:r>
            <a:r>
              <a:rPr lang="tr-TR" sz="2800" dirty="0">
                <a:latin typeface="Arial Black" panose="020B0A0402010202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dirty="0">
                <a:latin typeface="Arial Black" panose="020B0A04020102020204" pitchFamily="34" charset="0"/>
              </a:rPr>
              <a:t>45. Kayseri – Yeni Koza Özel Eğitim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800" dirty="0">
                <a:latin typeface="Arial Black" panose="020B0A04020102020204" pitchFamily="34" charset="0"/>
              </a:rPr>
              <a:t>46. İzmir – Ebruli Özel Eğitim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800" dirty="0">
                <a:latin typeface="Arial Black" panose="020B0A04020102020204" pitchFamily="34" charset="0"/>
              </a:rPr>
              <a:t>47. İstanbul – Yeditepe Atlas Özel Eğitim Merkezi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800" dirty="0">
                <a:latin typeface="Arial Black" panose="020B0A04020102020204" pitchFamily="34" charset="0"/>
              </a:rPr>
              <a:t>48. Ankara – </a:t>
            </a:r>
            <a:r>
              <a:rPr lang="tr-TR" sz="2800" dirty="0" err="1">
                <a:latin typeface="Arial Black" panose="020B0A04020102020204" pitchFamily="34" charset="0"/>
              </a:rPr>
              <a:t>AyYıldız</a:t>
            </a:r>
            <a:r>
              <a:rPr lang="tr-TR" sz="2800" dirty="0">
                <a:latin typeface="Arial Black" panose="020B0A04020102020204" pitchFamily="34" charset="0"/>
              </a:rPr>
              <a:t> Özel Eğitim Kurumları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800" dirty="0">
                <a:latin typeface="Arial Black" panose="020B0A04020102020204" pitchFamily="34" charset="0"/>
              </a:rPr>
              <a:t>49. Sivas – Bilge Şirin Özel Eğitim Merkezi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24581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575</Words>
  <Application>Microsoft Office PowerPoint</Application>
  <PresentationFormat>Geniş ekran</PresentationFormat>
  <Paragraphs>72</Paragraphs>
  <Slides>55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55</vt:i4>
      </vt:variant>
    </vt:vector>
  </HeadingPairs>
  <TitlesOfParts>
    <vt:vector size="62" baseType="lpstr">
      <vt:lpstr>Arial</vt:lpstr>
      <vt:lpstr>Arial Black</vt:lpstr>
      <vt:lpstr>Calibri</vt:lpstr>
      <vt:lpstr>Calibri Light</vt:lpstr>
      <vt:lpstr>Impact</vt:lpstr>
      <vt:lpstr>Rockwell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sevda kanbas</dc:creator>
  <cp:lastModifiedBy>sevda kanbas</cp:lastModifiedBy>
  <cp:revision>39</cp:revision>
  <dcterms:created xsi:type="dcterms:W3CDTF">2019-06-19T12:03:55Z</dcterms:created>
  <dcterms:modified xsi:type="dcterms:W3CDTF">2022-02-19T15:23:16Z</dcterms:modified>
</cp:coreProperties>
</file>